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0F5A9C-379F-4DE1-818A-8952E95E5346}">
  <a:tblStyle styleId="{260F5A9C-379F-4DE1-818A-8952E95E534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393" y="4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1569675527"/>
              </p:ext>
            </p:extLst>
          </p:nvPr>
        </p:nvGraphicFramePr>
        <p:xfrm>
          <a:off x="375250" y="319538"/>
          <a:ext cx="8447250" cy="4543937"/>
        </p:xfrm>
        <a:graphic>
          <a:graphicData uri="http://schemas.openxmlformats.org/drawingml/2006/table">
            <a:tbl>
              <a:tblPr>
                <a:noFill/>
                <a:tableStyleId>{260F5A9C-379F-4DE1-818A-8952E95E5346}</a:tableStyleId>
              </a:tblPr>
              <a:tblGrid>
                <a:gridCol w="84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47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039425">
                <a:tc rowSpan="4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3D85C6"/>
                          </a:solidFill>
                        </a:rPr>
                        <a:t>KP </a:t>
                      </a:r>
                      <a:r>
                        <a:rPr lang="ja" sz="800" b="1" u="none" strike="noStrike" cap="none">
                          <a:solidFill>
                            <a:srgbClr val="3D85C6"/>
                          </a:solidFill>
                        </a:rPr>
                        <a:t>キーパートナー</a:t>
                      </a:r>
                      <a:endParaRPr sz="800" b="1" u="none" strike="noStrike" cap="none">
                        <a:solidFill>
                          <a:srgbClr val="3D85C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キーパートナーは誰か？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・取引先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・小売店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・仕入れ先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・業務委託先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・設備提供者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・資源提供者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/>
                    </a:p>
                  </a:txBody>
                  <a:tcPr marL="91425" marR="91425" marT="91425" marB="91425">
                    <a:solidFill>
                      <a:srgbClr val="FAFDFF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3D85C6"/>
                          </a:solidFill>
                        </a:rPr>
                        <a:t>KA</a:t>
                      </a:r>
                      <a:r>
                        <a:rPr lang="ja" sz="800" b="1" u="none" strike="noStrike" cap="none">
                          <a:solidFill>
                            <a:srgbClr val="3D85C6"/>
                          </a:solidFill>
                        </a:rPr>
                        <a:t> 主要活動</a:t>
                      </a:r>
                      <a:endParaRPr sz="800" b="1" u="none" strike="noStrike" cap="none">
                        <a:solidFill>
                          <a:srgbClr val="3D85C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主要活動は何をしているか？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・事業内容</a:t>
                      </a:r>
                      <a:endParaRPr sz="800" b="1" u="none" strike="noStrike" cap="none">
                        <a:solidFill>
                          <a:srgbClr val="3D85C6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FAFD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 dirty="0">
                          <a:solidFill>
                            <a:srgbClr val="E06666"/>
                          </a:solidFill>
                        </a:rPr>
                        <a:t>VP</a:t>
                      </a:r>
                      <a:r>
                        <a:rPr lang="ja" sz="800" b="1" u="none" strike="noStrike" cap="none" dirty="0">
                          <a:solidFill>
                            <a:srgbClr val="E06666"/>
                          </a:solidFill>
                        </a:rPr>
                        <a:t> 価値提案</a:t>
                      </a:r>
                      <a:endParaRPr sz="800" b="1" u="none" strike="noStrike" cap="none" dirty="0">
                        <a:solidFill>
                          <a:srgbClr val="E0666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顧客に何を提供できるか？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・顧客にとって有益な商品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・顧客をサポートするサービス</a:t>
                      </a:r>
                      <a:endParaRPr lang="en-US" altLang="ja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800" u="none" strike="noStrike" cap="none" dirty="0">
                          <a:solidFill>
                            <a:schemeClr val="dk1"/>
                          </a:solidFill>
                        </a:rPr>
                        <a:t>競合と何を差別化しているか？</a:t>
                      </a:r>
                      <a:endParaRPr lang="en-US" altLang="ja-JP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800" u="none" strike="noStrike" cap="none" dirty="0">
                          <a:solidFill>
                            <a:schemeClr val="dk1"/>
                          </a:solidFill>
                        </a:rPr>
                        <a:t>・品質</a:t>
                      </a:r>
                      <a:endParaRPr lang="en-US" altLang="ja-JP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800" u="none" strike="noStrike" cap="none" dirty="0">
                          <a:solidFill>
                            <a:schemeClr val="dk1"/>
                          </a:solidFill>
                        </a:rPr>
                        <a:t>・価格</a:t>
                      </a:r>
                      <a:endParaRPr lang="en-US" altLang="ja-JP"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800" u="none" strike="noStrike" cap="none">
                          <a:solidFill>
                            <a:schemeClr val="dk1"/>
                          </a:solidFill>
                        </a:rPr>
                        <a:t>・利便性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 dirty="0"/>
                    </a:p>
                  </a:txBody>
                  <a:tcPr marL="91425" marR="91425" marT="91425" marB="91425">
                    <a:solidFill>
                      <a:srgbClr val="FFF5F5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E06666"/>
                          </a:solidFill>
                        </a:rPr>
                        <a:t>CR</a:t>
                      </a:r>
                      <a:r>
                        <a:rPr lang="ja" sz="800" b="1" u="none" strike="noStrike" cap="none">
                          <a:solidFill>
                            <a:srgbClr val="E06666"/>
                          </a:solidFill>
                        </a:rPr>
                        <a:t> 顧客との関係性</a:t>
                      </a:r>
                      <a:endParaRPr sz="800" b="1" u="none" strike="noStrike" cap="none">
                        <a:solidFill>
                          <a:srgbClr val="E0666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顧客との関係性は？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・継続性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・対面・間接</a:t>
                      </a:r>
                      <a:endParaRPr sz="800" u="none" strike="noStrike" cap="none"/>
                    </a:p>
                  </a:txBody>
                  <a:tcPr marL="91425" marR="91425" marT="91425" marB="91425">
                    <a:solidFill>
                      <a:srgbClr val="FFF5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E06666"/>
                          </a:solidFill>
                        </a:rPr>
                        <a:t>CS</a:t>
                      </a:r>
                      <a:r>
                        <a:rPr lang="ja" sz="800" b="1" u="none" strike="noStrike" cap="none">
                          <a:solidFill>
                            <a:srgbClr val="E06666"/>
                          </a:solidFill>
                        </a:rPr>
                        <a:t> 顧客セグメント</a:t>
                      </a:r>
                      <a:endParaRPr sz="800" b="1" u="none" strike="noStrike" cap="none">
                        <a:solidFill>
                          <a:srgbClr val="E0666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顧客は誰になるのか？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・男性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・女性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・20代・30代・40代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・職業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・ニーズ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/>
                    </a:p>
                  </a:txBody>
                  <a:tcPr marL="91425" marR="91425" marT="91425" marB="91425">
                    <a:solidFill>
                      <a:srgbClr val="FFF5F5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900"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9425"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3D85C6"/>
                          </a:solidFill>
                        </a:rPr>
                        <a:t>KR</a:t>
                      </a:r>
                      <a:r>
                        <a:rPr lang="ja" sz="800" b="1" u="none" strike="noStrike" cap="none">
                          <a:solidFill>
                            <a:srgbClr val="3D85C6"/>
                          </a:solidFill>
                        </a:rPr>
                        <a:t> キーリソース</a:t>
                      </a:r>
                      <a:endParaRPr sz="800" b="1" u="none" strike="noStrike" cap="none">
                        <a:solidFill>
                          <a:srgbClr val="3D85C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主要リソースは何か？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・人（従業員）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・物（設備）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・金（資金）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・情報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700" u="none" strike="noStrike" cap="none"/>
                    </a:p>
                  </a:txBody>
                  <a:tcPr marL="91425" marR="91425" marT="91425" marB="91425">
                    <a:solidFill>
                      <a:srgbClr val="FAFD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E06666"/>
                          </a:solidFill>
                        </a:rPr>
                        <a:t>CH</a:t>
                      </a:r>
                      <a:r>
                        <a:rPr lang="ja" sz="800" b="1" u="none" strike="noStrike" cap="none">
                          <a:solidFill>
                            <a:srgbClr val="E06666"/>
                          </a:solidFill>
                        </a:rPr>
                        <a:t> チャネル</a:t>
                      </a:r>
                      <a:endParaRPr sz="800" b="1" u="none" strike="noStrike" cap="none">
                        <a:solidFill>
                          <a:srgbClr val="E06666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価値をどうやって提供するか？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・広告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・チラシ・ニュースペーパー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・ホームページ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・無料セミナー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・展示会</a:t>
                      </a:r>
                      <a:endParaRPr sz="800" u="none" strike="noStrike" cap="none"/>
                    </a:p>
                  </a:txBody>
                  <a:tcPr marL="91425" marR="91425" marT="91425" marB="91425">
                    <a:solidFill>
                      <a:srgbClr val="FFF5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175"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9425"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>
                          <a:solidFill>
                            <a:srgbClr val="6AA84F"/>
                          </a:solidFill>
                        </a:rPr>
                        <a:t>CS</a:t>
                      </a:r>
                      <a:r>
                        <a:rPr lang="ja" sz="700" b="1" u="none" strike="noStrike" cap="none">
                          <a:solidFill>
                            <a:srgbClr val="6AA84F"/>
                          </a:solidFill>
                        </a:rPr>
                        <a:t> コスト構造</a:t>
                      </a:r>
                      <a:endParaRPr sz="700" b="1" u="none" strike="noStrike" cap="none">
                        <a:solidFill>
                          <a:srgbClr val="6AA84F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どのようなコストが発生するか？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・人件費　・広告宣伝費　・外注費</a:t>
                      </a:r>
                      <a:endParaRPr sz="8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ja" sz="800" u="none" strike="noStrike" cap="none">
                          <a:solidFill>
                            <a:schemeClr val="dk1"/>
                          </a:solidFill>
                        </a:rPr>
                        <a:t>・設備費用　・固定費</a:t>
                      </a:r>
                      <a:endParaRPr sz="800" u="none" strike="noStrike" cap="none"/>
                    </a:p>
                  </a:txBody>
                  <a:tcPr marL="91425" marR="91425" marT="91425" marB="91425">
                    <a:solidFill>
                      <a:srgbClr val="F7FF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400" b="1" u="none" strike="noStrike" cap="none" dirty="0">
                          <a:solidFill>
                            <a:srgbClr val="6AA84F"/>
                          </a:solidFill>
                        </a:rPr>
                        <a:t>RS</a:t>
                      </a:r>
                      <a:r>
                        <a:rPr lang="ja" sz="700" b="1" u="none" strike="noStrike" cap="none" dirty="0">
                          <a:solidFill>
                            <a:srgbClr val="6AA84F"/>
                          </a:solidFill>
                        </a:rPr>
                        <a:t> 収益の流れ</a:t>
                      </a:r>
                      <a:endParaRPr sz="700" b="1" u="none" strike="noStrike" cap="none" dirty="0">
                        <a:solidFill>
                          <a:srgbClr val="6AA84F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提供した価値の見返りは何か？その流れは？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・商品、サービスの利用購入による収益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・メールマガジン購読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ja" sz="800" u="none" strike="noStrike" cap="none" dirty="0">
                          <a:solidFill>
                            <a:schemeClr val="dk1"/>
                          </a:solidFill>
                        </a:rPr>
                        <a:t>・ユーザーの獲得</a:t>
                      </a:r>
                      <a:endParaRPr sz="800" u="none" strike="noStrike" cap="none" dirty="0"/>
                    </a:p>
                  </a:txBody>
                  <a:tcPr marL="91425" marR="91425" marT="91425" marB="91425">
                    <a:solidFill>
                      <a:srgbClr val="F7FF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画面に合わせる (16:9)</PresentationFormat>
  <Paragraphs>64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驍人 大神</cp:lastModifiedBy>
  <cp:revision>1</cp:revision>
  <dcterms:modified xsi:type="dcterms:W3CDTF">2025-11-03T05:02:28Z</dcterms:modified>
</cp:coreProperties>
</file>